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6E6F-1DE2-4B7E-B172-44C0B19DE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05287-ECBB-4BF2-AB09-E0567EA9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344F8-99B2-4948-94EA-6424336F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B104F-8C9F-4CFD-BCAC-CD6CD3C3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B91-DCAE-4A37-A1C3-2FF0A1A1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1952-769C-4685-B193-A38527B1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F8271-F8CB-463A-A04F-707893805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2CF06-F3E1-4332-98D4-61C09E22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8BF8B-DEBE-4D9E-B347-D4A25E18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BCC1-D494-48C5-B168-1DB40048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75802-20C0-4A58-B6B0-F4B659D6C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38B7B-9ED0-4776-BCDD-5A0D47196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E4EB-AED7-4672-A208-28F362F9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F5D0-9FDE-499C-9E1E-60ACE69D6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178CB-BFD8-4AC7-8C72-8AF7872A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5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BB22-1331-4AC6-A7F1-47E14BD4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62A28-F2F7-47E6-A2E2-6F5B658A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7AE35-F619-445F-A24A-ACC7E7BE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E3267-64D0-4B7A-BB33-F493380F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8DF29-8BC3-404A-978C-80933D18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8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DFF3-5CAF-44C6-B8A6-9002DB6D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EBB9F-3F9D-45B4-8208-9F70C2292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30D28-89E1-450F-ADF1-7728D510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7E261-1275-45F0-922C-A66359FE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0B3BD-B9C8-4464-A68D-6086F121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2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9871-39D4-4874-91A0-B2DA727D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DFD90-3D61-41B6-A34F-7202EF45E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5ED97-1DE0-47E0-A75F-51000786D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DFC2E-8DD0-400F-9192-05BE48C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7BB78-056E-4E34-81A2-D17A8DCA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38E36-1EB4-44DF-96F2-13F9C458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0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9545-A95B-4A8E-836C-DC1D0AC5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E921-DB58-450B-B5C3-BC19844A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6DFFF-410B-4DCE-BC5F-91ABCCBE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40C6C-87EC-47C7-930C-AEE1AD73B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B73C4-0EE3-4BB8-AE70-BFEFB81F4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630CD-E896-47DF-B097-F0992FF4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25CF3-A0D8-45F1-9A63-5FF2C38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041C1-25A9-4E2E-9EB2-E2057792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5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C300-F376-4928-9EC1-8FB93223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59C4E-41FD-49F3-82D7-24F4AEC2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AE7C2-97B4-4827-952D-CB255403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D7D9E-69F3-45C7-ADE3-B99DC170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AAD0B-6732-47E0-9614-15B9EC11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4FA11-B68D-47D7-A0B1-BD30964D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B3B4B-B9CA-45F6-97F1-EAC7CED9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8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C796-6988-4F2C-BBC6-5EFB7FD2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ABDD4-F27F-494D-B7CB-D8A16182F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892B4-D433-4195-9D54-E7B216963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37E38-19B4-4C54-8712-24F5462A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34DAC-DCB6-4AE3-9847-47091A33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0B402-90B9-47B4-A03D-1607BC7A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6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8F6D-6E32-4DB7-82D4-9D5C1BFB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84DAF9-E46B-492D-BFC8-8F30C2C6A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7329C-456C-46BA-B5CD-2A7061038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0F46D-402C-4CC9-BE95-B6BD6FB1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10DE1-BC2C-4B8B-8F89-50F73DFF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23AA2-B117-4431-8BAD-5A24D1E2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CF5F75-FFFA-4509-A60B-AF0EF470B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5999E-7FE6-4A1C-9F14-9CB6EB589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788D8-A234-4B8C-8B03-A80815CD2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21B9-A84D-4967-BF26-9C09E650A44E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28B00-9397-434C-8EA4-DF76F8D79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B8A10-BDAC-4CDD-91B8-784513F91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7DC0-21FC-47CE-B273-2AD064CE9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B34CC453-9367-4C5E-9624-834FD5ED0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577" y="879632"/>
            <a:ext cx="5924380" cy="26114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u="sng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Working Scientifically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F</a:t>
            </a:r>
            <a:r>
              <a:rPr lang="en-GB" dirty="0">
                <a:latin typeface="Letter-join Basic 32" panose="02000505000000020003" pitchFamily="50" charset="0"/>
              </a:rPr>
              <a:t>air testing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O</a:t>
            </a:r>
            <a:r>
              <a:rPr lang="en-GB" dirty="0">
                <a:latin typeface="Letter-join Basic 32" panose="02000505000000020003" pitchFamily="50" charset="0"/>
              </a:rPr>
              <a:t>bserving over time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R</a:t>
            </a:r>
            <a:r>
              <a:rPr lang="en-GB" dirty="0">
                <a:latin typeface="Letter-join Basic 32" panose="02000505000000020003" pitchFamily="50" charset="0"/>
              </a:rPr>
              <a:t>esearching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C</a:t>
            </a:r>
            <a:r>
              <a:rPr lang="en-GB" dirty="0">
                <a:latin typeface="Letter-join Basic 32" panose="02000505000000020003" pitchFamily="50" charset="0"/>
              </a:rPr>
              <a:t>lassifying, identifying and comparing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E</a:t>
            </a:r>
            <a:r>
              <a:rPr lang="en-GB" dirty="0">
                <a:latin typeface="Letter-join Basic 32" panose="02000505000000020003" pitchFamily="50" charset="0"/>
              </a:rPr>
              <a:t>xploring</a:t>
            </a:r>
          </a:p>
          <a:p>
            <a:pPr>
              <a:spcAft>
                <a:spcPts val="600"/>
              </a:spcAft>
            </a:pPr>
            <a:r>
              <a:rPr lang="en-GB" b="1" dirty="0">
                <a:latin typeface="Letter-join Basic 32" panose="02000505000000020003" pitchFamily="50" charset="0"/>
              </a:rPr>
              <a:t>S</a:t>
            </a:r>
            <a:r>
              <a:rPr lang="en-GB" dirty="0">
                <a:latin typeface="Letter-join Basic 32" panose="02000505000000020003" pitchFamily="50" charset="0"/>
              </a:rPr>
              <a:t>eeking patterns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Letter-join Basic 32" panose="0200050500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430D0C-FCBB-4A8F-9FF5-219DC0817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13008"/>
              </p:ext>
            </p:extLst>
          </p:nvPr>
        </p:nvGraphicFramePr>
        <p:xfrm>
          <a:off x="1098957" y="214369"/>
          <a:ext cx="10827999" cy="461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3027">
                  <a:extLst>
                    <a:ext uri="{9D8B030D-6E8A-4147-A177-3AD203B41FA5}">
                      <a16:colId xmlns:a16="http://schemas.microsoft.com/office/drawing/2014/main" val="833594999"/>
                    </a:ext>
                  </a:extLst>
                </a:gridCol>
                <a:gridCol w="2710915">
                  <a:extLst>
                    <a:ext uri="{9D8B030D-6E8A-4147-A177-3AD203B41FA5}">
                      <a16:colId xmlns:a16="http://schemas.microsoft.com/office/drawing/2014/main" val="4292120339"/>
                    </a:ext>
                  </a:extLst>
                </a:gridCol>
                <a:gridCol w="3521670">
                  <a:extLst>
                    <a:ext uri="{9D8B030D-6E8A-4147-A177-3AD203B41FA5}">
                      <a16:colId xmlns:a16="http://schemas.microsoft.com/office/drawing/2014/main" val="4028197502"/>
                    </a:ext>
                  </a:extLst>
                </a:gridCol>
                <a:gridCol w="1692387">
                  <a:extLst>
                    <a:ext uri="{9D8B030D-6E8A-4147-A177-3AD203B41FA5}">
                      <a16:colId xmlns:a16="http://schemas.microsoft.com/office/drawing/2014/main" val="1263605582"/>
                    </a:ext>
                  </a:extLst>
                </a:gridCol>
              </a:tblGrid>
              <a:tr h="461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Organiser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Subject: Science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Topic: Electricity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33202"/>
                  </a:ext>
                </a:extLst>
              </a:tr>
            </a:tbl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F6A03B74-AFDA-4B99-B459-89F2EA268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43" y="875306"/>
            <a:ext cx="5509936" cy="26158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u="sng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Key Knowledge &amp; Vocabulary</a:t>
            </a:r>
            <a:endParaRPr lang="en-GB" sz="1100" dirty="0">
              <a:effectLst/>
              <a:latin typeface="Letter-join Basic 32" panose="02000505000000020003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13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Electricity can be generated in different ways. In power stations, turbines generate large amounts of electricity. In batteries, chemical reactions generate smaller amounts of electricity.</a:t>
            </a:r>
          </a:p>
          <a:p>
            <a:pPr>
              <a:spcAft>
                <a:spcPts val="1200"/>
              </a:spcAft>
            </a:pPr>
            <a:r>
              <a:rPr lang="en-GB" sz="13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Circuits can be made using batteries, wires and electrical components, including bulbs, buzzers and motors. They change electrical energy in light energy (bulbs), sound energy (buzzers) or kinetic energy (motor).</a:t>
            </a:r>
          </a:p>
          <a:p>
            <a:pPr>
              <a:spcAft>
                <a:spcPts val="1200"/>
              </a:spcAft>
            </a:pPr>
            <a:r>
              <a:rPr lang="en-GB" sz="1300" dirty="0">
                <a:latin typeface="Letter-join Basic 32" panose="02000505000000020003" pitchFamily="50" charset="0"/>
                <a:ea typeface="Calibri" panose="020F0502020204030204" pitchFamily="34" charset="0"/>
                <a:cs typeface="Arial" panose="020B0604020202020204" pitchFamily="34" charset="0"/>
              </a:rPr>
              <a:t>Some materials conduct electricity through them – metals are generally good conductors of electricity. Insulators do not let electricity through them – these materials include plastic, wood, glass and rubber.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EB562E-30DC-4C8F-8A7B-9B31E0B25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02103"/>
              </p:ext>
            </p:extLst>
          </p:nvPr>
        </p:nvGraphicFramePr>
        <p:xfrm>
          <a:off x="265043" y="3614452"/>
          <a:ext cx="11676480" cy="1739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560">
                  <a:extLst>
                    <a:ext uri="{9D8B030D-6E8A-4147-A177-3AD203B41FA5}">
                      <a16:colId xmlns:a16="http://schemas.microsoft.com/office/drawing/2014/main" val="3894008694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240018705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3955369141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1130957645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4100779196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1521402581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785597164"/>
                    </a:ext>
                  </a:extLst>
                </a:gridCol>
                <a:gridCol w="1459560">
                  <a:extLst>
                    <a:ext uri="{9D8B030D-6E8A-4147-A177-3AD203B41FA5}">
                      <a16:colId xmlns:a16="http://schemas.microsoft.com/office/drawing/2014/main" val="1773474838"/>
                    </a:ext>
                  </a:extLst>
                </a:gridCol>
              </a:tblGrid>
              <a:tr h="32194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</a:rPr>
                        <a:t>Key Concepts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Basic 32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30399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source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9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Electrical component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Conductors and Insulators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70409"/>
                  </a:ext>
                </a:extLst>
              </a:tr>
              <a:tr h="703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made of materials, sometimes only one, sometimes more than one.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have different </a:t>
                      </a:r>
                      <a:r>
                        <a:rPr lang="en-GB" sz="900" b="1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en-GB" sz="90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Everything is made up of tiny particles, which may have positive or negative charges. Electricity is the presence or flow of these particles.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always needs 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source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such as 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battery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with wires connected to both the positive (+) and negative (-) ends.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9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flow through the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 complete electrical We use electric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control and operate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devices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including phones, computers and light bulbs.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also contain other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electrical components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e.g.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bulbs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buzzers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These allow electricity to pass through.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switch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create a gap in a circuit. This can be used to switch it on and off.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Conductors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let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 through them easily.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Insulators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not allow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electricity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pass through them.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Robots are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machines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There are lots of types of robots. They </a:t>
                      </a:r>
                      <a:r>
                        <a:rPr lang="en-GB" sz="900" b="1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</a:t>
                      </a:r>
                      <a:r>
                        <a:rPr lang="en-GB" sz="900" dirty="0">
                          <a:effectLst/>
                          <a:latin typeface="Letter-join Plus 32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different ways and do all kinds of jobs.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9975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300F9B8-9EE0-4243-913D-2F944013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83685"/>
              </p:ext>
            </p:extLst>
          </p:nvPr>
        </p:nvGraphicFramePr>
        <p:xfrm>
          <a:off x="265044" y="5574014"/>
          <a:ext cx="11676479" cy="1066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8824">
                  <a:extLst>
                    <a:ext uri="{9D8B030D-6E8A-4147-A177-3AD203B41FA5}">
                      <a16:colId xmlns:a16="http://schemas.microsoft.com/office/drawing/2014/main" val="2425761594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3244042219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741945178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3178987651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370334643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1553605588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985010424"/>
                    </a:ext>
                  </a:extLst>
                </a:gridCol>
                <a:gridCol w="1459665">
                  <a:extLst>
                    <a:ext uri="{9D8B030D-6E8A-4147-A177-3AD203B41FA5}">
                      <a16:colId xmlns:a16="http://schemas.microsoft.com/office/drawing/2014/main" val="3468347838"/>
                    </a:ext>
                  </a:extLst>
                </a:gridCol>
              </a:tblGrid>
              <a:tr h="353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</a:rPr>
                        <a:t>Linking Thinking Across Our Learning Journey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Basic 32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22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Reception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Letter-join Print Plus 4" panose="020008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11671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Cause and effect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Cause and effect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Everyday materials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Everyday materials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Magnets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Electricity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Space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etter-join Basic 32" panose="02000505000000020003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Forces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75581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881C052-AEC0-4699-870E-450FA05B73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060" y="1387743"/>
            <a:ext cx="356870" cy="2476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978859-15E2-4041-ADD7-282585C87D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68581" y="1661176"/>
            <a:ext cx="320675" cy="349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5102E0-E53B-4014-BC8C-513ABE8F6E6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95155" y="2010426"/>
            <a:ext cx="350520" cy="393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F11522A-EF91-439A-8823-750266552B9A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6" b="-1"/>
          <a:stretch/>
        </p:blipFill>
        <p:spPr bwMode="auto">
          <a:xfrm rot="10800000">
            <a:off x="7115717" y="2722737"/>
            <a:ext cx="400685" cy="3892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6B98809-2266-4083-BB2A-207B18BEC72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00" y="3096804"/>
            <a:ext cx="370840" cy="3041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46ECBF-F459-400C-9586-91781D04A94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810" y="2341950"/>
            <a:ext cx="484505" cy="458470"/>
          </a:xfrm>
          <a:prstGeom prst="rect">
            <a:avLst/>
          </a:prstGeom>
        </p:spPr>
      </p:pic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BA1BAA47-A9E1-44D6-94DB-CE494D4B2DAD}"/>
              </a:ext>
            </a:extLst>
          </p:cNvPr>
          <p:cNvSpPr/>
          <p:nvPr/>
        </p:nvSpPr>
        <p:spPr>
          <a:xfrm>
            <a:off x="10455260" y="1283986"/>
            <a:ext cx="1355090" cy="551815"/>
          </a:xfrm>
          <a:prstGeom prst="wedgeRectCallout">
            <a:avLst>
              <a:gd name="adj1" fmla="val -38624"/>
              <a:gd name="adj2" fmla="val 949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212121"/>
                </a:solidFill>
                <a:effectLst/>
                <a:latin typeface="Letter-join Plus 32" panose="02000505000000020003" pitchFamily="50" charset="0"/>
                <a:ea typeface="Calibri" panose="020F0502020204030204" pitchFamily="34" charset="0"/>
                <a:cs typeface="Segoe UI" panose="020B0502040204020203" pitchFamily="34" charset="0"/>
              </a:rPr>
              <a:t>Which did you use in science lessons and why?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9C43BB9-776F-43B1-A0ED-7B54D23BD47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3" y="195269"/>
            <a:ext cx="866775" cy="4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8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>
            <a:extLst>
              <a:ext uri="{FF2B5EF4-FFF2-40B4-BE49-F238E27FC236}">
                <a16:creationId xmlns:a16="http://schemas.microsoft.com/office/drawing/2014/main" id="{4068C5F1-6BAF-419E-A8D2-D966BEB42BFE}"/>
              </a:ext>
            </a:extLst>
          </p:cNvPr>
          <p:cNvSpPr txBox="1"/>
          <p:nvPr/>
        </p:nvSpPr>
        <p:spPr>
          <a:xfrm>
            <a:off x="4758690" y="267335"/>
            <a:ext cx="25908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Wind power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6A37E34-53A4-4FF2-8205-7F21AC91A4D5}"/>
              </a:ext>
            </a:extLst>
          </p:cNvPr>
          <p:cNvSpPr txBox="1"/>
          <p:nvPr/>
        </p:nvSpPr>
        <p:spPr>
          <a:xfrm>
            <a:off x="1600200" y="177800"/>
            <a:ext cx="24574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symbols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08389BB0-A112-42A1-B6C1-67D2C4C916CB}"/>
              </a:ext>
            </a:extLst>
          </p:cNvPr>
          <p:cNvSpPr txBox="1"/>
          <p:nvPr/>
        </p:nvSpPr>
        <p:spPr>
          <a:xfrm>
            <a:off x="8094345" y="267335"/>
            <a:ext cx="213360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Hydroelectricity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D695B2B0-56A5-43B2-AB7F-0E13A1C6DFC1}"/>
              </a:ext>
            </a:extLst>
          </p:cNvPr>
          <p:cNvSpPr txBox="1"/>
          <p:nvPr/>
        </p:nvSpPr>
        <p:spPr>
          <a:xfrm>
            <a:off x="1531620" y="3081655"/>
            <a:ext cx="2800350" cy="3143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Energy resources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87619A34-72EE-4CA6-A4D2-66FD8F16A4A1}"/>
              </a:ext>
            </a:extLst>
          </p:cNvPr>
          <p:cNvSpPr txBox="1"/>
          <p:nvPr/>
        </p:nvSpPr>
        <p:spPr>
          <a:xfrm>
            <a:off x="4907915" y="3138805"/>
            <a:ext cx="259080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Circuits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 descr="Various electrical symbols: Battery, Wire, Bulb, Buzzer, Motor, Switch (off), Switch (on)">
            <a:extLst>
              <a:ext uri="{FF2B5EF4-FFF2-40B4-BE49-F238E27FC236}">
                <a16:creationId xmlns:a16="http://schemas.microsoft.com/office/drawing/2014/main" id="{0467716E-8FBC-4C96-8D46-4D3A22959C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82295"/>
            <a:ext cx="3200400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65FB8D6-2D4A-4C3C-9E6A-F3B1218162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3477895"/>
            <a:ext cx="3352800" cy="32023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0FFD902-023F-418E-8439-1A1A06C168F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59"/>
          <a:stretch/>
        </p:blipFill>
        <p:spPr bwMode="auto">
          <a:xfrm>
            <a:off x="4593590" y="3573145"/>
            <a:ext cx="3230245" cy="1581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46C3BE0-E17A-4949-A53C-2180A69116F5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05" b="-961"/>
          <a:stretch/>
        </p:blipFill>
        <p:spPr bwMode="auto">
          <a:xfrm>
            <a:off x="4759960" y="629920"/>
            <a:ext cx="2581275" cy="2419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165DD06-7B98-4DB2-A77B-2B06339E1D0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75" y="649605"/>
            <a:ext cx="2943225" cy="22402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EE25738-89D9-4D4F-B26A-BF066CAA211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25" y="3601720"/>
            <a:ext cx="3009900" cy="2392045"/>
          </a:xfrm>
          <a:prstGeom prst="rect">
            <a:avLst/>
          </a:prstGeom>
        </p:spPr>
      </p:pic>
      <p:sp>
        <p:nvSpPr>
          <p:cNvPr id="27" name="Text Box 27">
            <a:extLst>
              <a:ext uri="{FF2B5EF4-FFF2-40B4-BE49-F238E27FC236}">
                <a16:creationId xmlns:a16="http://schemas.microsoft.com/office/drawing/2014/main" id="{17E064E3-5D98-466E-97FE-ABF97373C197}"/>
              </a:ext>
            </a:extLst>
          </p:cNvPr>
          <p:cNvSpPr txBox="1"/>
          <p:nvPr/>
        </p:nvSpPr>
        <p:spPr>
          <a:xfrm>
            <a:off x="8303895" y="3220085"/>
            <a:ext cx="213360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effectLst/>
                <a:latin typeface="Letter-join Basic 32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Fossil fuels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394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Letter-join Basic 32</vt:lpstr>
      <vt:lpstr>Letter-join Plus 32</vt:lpstr>
      <vt:lpstr>Letter-join Print Plus 4</vt:lpstr>
      <vt:lpstr>Segoe UI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Gibson</dc:creator>
  <cp:lastModifiedBy>Tom Gibson</cp:lastModifiedBy>
  <cp:revision>8</cp:revision>
  <dcterms:created xsi:type="dcterms:W3CDTF">2021-12-13T21:40:19Z</dcterms:created>
  <dcterms:modified xsi:type="dcterms:W3CDTF">2023-01-03T16:13:08Z</dcterms:modified>
</cp:coreProperties>
</file>