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6E6F-1DE2-4B7E-B172-44C0B19DE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05287-ECBB-4BF2-AB09-E0567EA9C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344F8-99B2-4948-94EA-6424336F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B104F-8C9F-4CFD-BCAC-CD6CD3C3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B91-DCAE-4A37-A1C3-2FF0A1A1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1952-769C-4685-B193-A38527B1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F8271-F8CB-463A-A04F-707893805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2CF06-F3E1-4332-98D4-61C09E22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8BF8B-DEBE-4D9E-B347-D4A25E18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BCC1-D494-48C5-B168-1DB40048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75802-20C0-4A58-B6B0-F4B659D6C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38B7B-9ED0-4776-BCDD-5A0D47196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4E4EB-AED7-4672-A208-28F362F9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F5D0-9FDE-499C-9E1E-60ACE69D6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178CB-BFD8-4AC7-8C72-8AF7872A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5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BB22-1331-4AC6-A7F1-47E14BD4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62A28-F2F7-47E6-A2E2-6F5B658A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7AE35-F619-445F-A24A-ACC7E7BE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E3267-64D0-4B7A-BB33-F493380F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8DF29-8BC3-404A-978C-80933D18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8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DFF3-5CAF-44C6-B8A6-9002DB6D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EBB9F-3F9D-45B4-8208-9F70C2292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30D28-89E1-450F-ADF1-7728D510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7E261-1275-45F0-922C-A66359FE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0B3BD-B9C8-4464-A68D-6086F121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2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9871-39D4-4874-91A0-B2DA727D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DFD90-3D61-41B6-A34F-7202EF45E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5ED97-1DE0-47E0-A75F-51000786D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DFC2E-8DD0-400F-9192-05BE48C4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7BB78-056E-4E34-81A2-D17A8DCA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38E36-1EB4-44DF-96F2-13F9C458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0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9545-A95B-4A8E-836C-DC1D0AC5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E921-DB58-450B-B5C3-BC19844A1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6DFFF-410B-4DCE-BC5F-91ABCCBE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40C6C-87EC-47C7-930C-AEE1AD73B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B73C4-0EE3-4BB8-AE70-BFEFB81F4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630CD-E896-47DF-B097-F0992FF4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25CF3-A0D8-45F1-9A63-5FF2C38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041C1-25A9-4E2E-9EB2-E2057792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5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C300-F376-4928-9EC1-8FB93223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59C4E-41FD-49F3-82D7-24F4AEC2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AE7C2-97B4-4827-952D-CB255403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D7D9E-69F3-45C7-ADE3-B99DC170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AAD0B-6732-47E0-9614-15B9EC11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4FA11-B68D-47D7-A0B1-BD30964D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B3B4B-B9CA-45F6-97F1-EAC7CED9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8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C796-6988-4F2C-BBC6-5EFB7FD2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ABDD4-F27F-494D-B7CB-D8A16182F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892B4-D433-4195-9D54-E7B216963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37E38-19B4-4C54-8712-24F5462A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34DAC-DCB6-4AE3-9847-47091A33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0B402-90B9-47B4-A03D-1607BC7A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6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8F6D-6E32-4DB7-82D4-9D5C1BFB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84DAF9-E46B-492D-BFC8-8F30C2C6A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7329C-456C-46BA-B5CD-2A7061038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0F46D-402C-4CC9-BE95-B6BD6FB1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10DE1-BC2C-4B8B-8F89-50F73DFF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23AA2-B117-4431-8BAD-5A24D1E2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8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CF5F75-FFFA-4509-A60B-AF0EF470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5999E-7FE6-4A1C-9F14-9CB6EB589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788D8-A234-4B8C-8B03-A80815CD2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21B9-A84D-4967-BF26-9C09E650A44E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28B00-9397-434C-8EA4-DF76F8D79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B8A10-BDAC-4CDD-91B8-784513F91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B34CC453-9367-4C5E-9624-834FD5ED0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577" y="879632"/>
            <a:ext cx="5924380" cy="28628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u="sng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Working Scientifically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F</a:t>
            </a:r>
            <a:r>
              <a:rPr lang="en-GB" dirty="0">
                <a:latin typeface="Letter-join Basic 32" panose="02000505000000020003" pitchFamily="50" charset="0"/>
              </a:rPr>
              <a:t>air testing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O</a:t>
            </a:r>
            <a:r>
              <a:rPr lang="en-GB" dirty="0">
                <a:latin typeface="Letter-join Basic 32" panose="02000505000000020003" pitchFamily="50" charset="0"/>
              </a:rPr>
              <a:t>bserving over time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R</a:t>
            </a:r>
            <a:r>
              <a:rPr lang="en-GB" dirty="0">
                <a:latin typeface="Letter-join Basic 32" panose="02000505000000020003" pitchFamily="50" charset="0"/>
              </a:rPr>
              <a:t>esearching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C</a:t>
            </a:r>
            <a:r>
              <a:rPr lang="en-GB" dirty="0">
                <a:latin typeface="Letter-join Basic 32" panose="02000505000000020003" pitchFamily="50" charset="0"/>
              </a:rPr>
              <a:t>lassifying, identifying and comparing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E</a:t>
            </a:r>
            <a:r>
              <a:rPr lang="en-GB" dirty="0">
                <a:latin typeface="Letter-join Basic 32" panose="02000505000000020003" pitchFamily="50" charset="0"/>
              </a:rPr>
              <a:t>xploring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S</a:t>
            </a:r>
            <a:r>
              <a:rPr lang="en-GB" dirty="0">
                <a:latin typeface="Letter-join Basic 32" panose="02000505000000020003" pitchFamily="50" charset="0"/>
              </a:rPr>
              <a:t>eeking patterns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Letter-join Basic 32" panose="0200050500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430D0C-FCBB-4A8F-9FF5-219DC0817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2463"/>
              </p:ext>
            </p:extLst>
          </p:nvPr>
        </p:nvGraphicFramePr>
        <p:xfrm>
          <a:off x="1098957" y="214369"/>
          <a:ext cx="10827999" cy="461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3027">
                  <a:extLst>
                    <a:ext uri="{9D8B030D-6E8A-4147-A177-3AD203B41FA5}">
                      <a16:colId xmlns:a16="http://schemas.microsoft.com/office/drawing/2014/main" val="833594999"/>
                    </a:ext>
                  </a:extLst>
                </a:gridCol>
                <a:gridCol w="2271816">
                  <a:extLst>
                    <a:ext uri="{9D8B030D-6E8A-4147-A177-3AD203B41FA5}">
                      <a16:colId xmlns:a16="http://schemas.microsoft.com/office/drawing/2014/main" val="4292120339"/>
                    </a:ext>
                  </a:extLst>
                </a:gridCol>
                <a:gridCol w="3960769">
                  <a:extLst>
                    <a:ext uri="{9D8B030D-6E8A-4147-A177-3AD203B41FA5}">
                      <a16:colId xmlns:a16="http://schemas.microsoft.com/office/drawing/2014/main" val="4028197502"/>
                    </a:ext>
                  </a:extLst>
                </a:gridCol>
                <a:gridCol w="1692387">
                  <a:extLst>
                    <a:ext uri="{9D8B030D-6E8A-4147-A177-3AD203B41FA5}">
                      <a16:colId xmlns:a16="http://schemas.microsoft.com/office/drawing/2014/main" val="1263605582"/>
                    </a:ext>
                  </a:extLst>
                </a:gridCol>
              </a:tblGrid>
              <a:tr h="461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Subject: Science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Topic: Evolution and inheritance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6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33202"/>
                  </a:ext>
                </a:extLst>
              </a:tr>
            </a:tbl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F6A03B74-AFDA-4B99-B459-89F2EA268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43" y="875306"/>
            <a:ext cx="5509936" cy="2867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Key Knowledge &amp; Vocabulary</a:t>
            </a:r>
            <a:endParaRPr lang="en-GB" sz="1200" dirty="0">
              <a:effectLst/>
              <a:latin typeface="Letter-join Basic 32" panose="0200050500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adaptations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organisms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allow them to thrive in different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habitats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, including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extreme environments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Evolution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explains how better adapted organisms have an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advantage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and are more likely to have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offspring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with this same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adaptation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Variation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is the slight changes in some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organisms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of the same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species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. Over time this process gives rise to new species of organisms. This is called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evolution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Extinction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occurs when all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organisms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species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die out. This may be because the organisms were not able to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adapt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to changing conditions fast enough.</a:t>
            </a:r>
          </a:p>
          <a:p>
            <a:pPr>
              <a:spcAft>
                <a:spcPts val="1200"/>
              </a:spcAft>
            </a:pP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Fossils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are the preserved remains or traces of a dead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organism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. They provide evidence for how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living things 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and the </a:t>
            </a:r>
            <a:r>
              <a:rPr lang="en-GB" sz="1200" b="1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environment</a:t>
            </a:r>
            <a:r>
              <a:rPr lang="en-GB" sz="12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 have changed over time.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EB562E-30DC-4C8F-8A7B-9B31E0B25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52637"/>
              </p:ext>
            </p:extLst>
          </p:nvPr>
        </p:nvGraphicFramePr>
        <p:xfrm>
          <a:off x="250473" y="3842002"/>
          <a:ext cx="11676486" cy="1476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081">
                  <a:extLst>
                    <a:ext uri="{9D8B030D-6E8A-4147-A177-3AD203B41FA5}">
                      <a16:colId xmlns:a16="http://schemas.microsoft.com/office/drawing/2014/main" val="3894008694"/>
                    </a:ext>
                  </a:extLst>
                </a:gridCol>
                <a:gridCol w="1946081">
                  <a:extLst>
                    <a:ext uri="{9D8B030D-6E8A-4147-A177-3AD203B41FA5}">
                      <a16:colId xmlns:a16="http://schemas.microsoft.com/office/drawing/2014/main" val="240018705"/>
                    </a:ext>
                  </a:extLst>
                </a:gridCol>
                <a:gridCol w="1946081">
                  <a:extLst>
                    <a:ext uri="{9D8B030D-6E8A-4147-A177-3AD203B41FA5}">
                      <a16:colId xmlns:a16="http://schemas.microsoft.com/office/drawing/2014/main" val="3955369141"/>
                    </a:ext>
                  </a:extLst>
                </a:gridCol>
                <a:gridCol w="1946081">
                  <a:extLst>
                    <a:ext uri="{9D8B030D-6E8A-4147-A177-3AD203B41FA5}">
                      <a16:colId xmlns:a16="http://schemas.microsoft.com/office/drawing/2014/main" val="1130957645"/>
                    </a:ext>
                  </a:extLst>
                </a:gridCol>
                <a:gridCol w="1946081">
                  <a:extLst>
                    <a:ext uri="{9D8B030D-6E8A-4147-A177-3AD203B41FA5}">
                      <a16:colId xmlns:a16="http://schemas.microsoft.com/office/drawing/2014/main" val="4100779196"/>
                    </a:ext>
                  </a:extLst>
                </a:gridCol>
                <a:gridCol w="1946081">
                  <a:extLst>
                    <a:ext uri="{9D8B030D-6E8A-4147-A177-3AD203B41FA5}">
                      <a16:colId xmlns:a16="http://schemas.microsoft.com/office/drawing/2014/main" val="1521402581"/>
                    </a:ext>
                  </a:extLst>
                </a:gridCol>
              </a:tblGrid>
              <a:tr h="321945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u="sng" dirty="0">
                          <a:solidFill>
                            <a:schemeClr val="tx1"/>
                          </a:solidFill>
                          <a:effectLst/>
                          <a:latin typeface="Letter-join Basic 32" panose="02000505000000020003" pitchFamily="50" charset="0"/>
                        </a:rPr>
                        <a:t>Key Concepts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Basic 32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30399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Classification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Fossils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Offspring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9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Evolution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70409"/>
                  </a:ext>
                </a:extLst>
              </a:tr>
              <a:tr h="703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Broad groupings, such as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micro-organisms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 be subdivided. Scientists such as Carl Linnaeus and Charles Darwin developed ideas about classifying living things.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Fossils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provide information about living things that inhabited the Earth millions of years ago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Offspring are the young of a species. Normally offspring vary and are not identical to their parents, but they share certain characteristics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9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Animals and plants are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adapted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suit their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different ways and that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adaptation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lead to evolution.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things on Earth have changed over time. The process of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selection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means that variation in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offspring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over time can make living things more or less able to survive in particular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are different types of reproduction, including sexual and asexual reproduction in plants, and sexual reproduction in animals.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9975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300F9B8-9EE0-4243-913D-2F9440130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601062"/>
              </p:ext>
            </p:extLst>
          </p:nvPr>
        </p:nvGraphicFramePr>
        <p:xfrm>
          <a:off x="265044" y="5574014"/>
          <a:ext cx="11676480" cy="1066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9560">
                  <a:extLst>
                    <a:ext uri="{9D8B030D-6E8A-4147-A177-3AD203B41FA5}">
                      <a16:colId xmlns:a16="http://schemas.microsoft.com/office/drawing/2014/main" val="2425761594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3244042219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741945178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3178987651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370334643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1553605588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985010424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3468347838"/>
                    </a:ext>
                  </a:extLst>
                </a:gridCol>
              </a:tblGrid>
              <a:tr h="353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u="sng" dirty="0">
                          <a:solidFill>
                            <a:schemeClr val="tx1"/>
                          </a:solidFill>
                          <a:effectLst/>
                          <a:latin typeface="Letter-join Basic 32" panose="02000505000000020003" pitchFamily="50" charset="0"/>
                        </a:rPr>
                        <a:t>Linking Thinking Across Our Learning Journey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Basic 32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122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Nursery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Reception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11671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Self-care and healthy bodies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Self-care and healthy bodies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 I an animal?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Living things and habitats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Life cycles of plants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human </a:t>
                      </a: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body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Evolution and inheritance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75581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881C052-AEC0-4699-870E-450FA05B73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060" y="1387743"/>
            <a:ext cx="356870" cy="2476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978859-15E2-4041-ADD7-282585C87D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68581" y="1661176"/>
            <a:ext cx="320675" cy="349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5102E0-E53B-4014-BC8C-513ABE8F6E6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95155" y="2010426"/>
            <a:ext cx="350520" cy="393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F11522A-EF91-439A-8823-750266552B9A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6" b="-1"/>
          <a:stretch/>
        </p:blipFill>
        <p:spPr bwMode="auto">
          <a:xfrm rot="10800000">
            <a:off x="7115717" y="2722737"/>
            <a:ext cx="400685" cy="3892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6B98809-2266-4083-BB2A-207B18BEC72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000" y="3096804"/>
            <a:ext cx="370840" cy="3041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46ECBF-F459-400C-9586-91781D04A94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810" y="2341950"/>
            <a:ext cx="484505" cy="458470"/>
          </a:xfrm>
          <a:prstGeom prst="rect">
            <a:avLst/>
          </a:prstGeom>
        </p:spPr>
      </p:pic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BA1BAA47-A9E1-44D6-94DB-CE494D4B2DAD}"/>
              </a:ext>
            </a:extLst>
          </p:cNvPr>
          <p:cNvSpPr/>
          <p:nvPr/>
        </p:nvSpPr>
        <p:spPr>
          <a:xfrm>
            <a:off x="10455260" y="1283986"/>
            <a:ext cx="1355090" cy="551815"/>
          </a:xfrm>
          <a:prstGeom prst="wedgeRectCallout">
            <a:avLst>
              <a:gd name="adj1" fmla="val -38624"/>
              <a:gd name="adj2" fmla="val 949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212121"/>
                </a:solidFill>
                <a:effectLst/>
                <a:latin typeface="Letter-join Plus 32" panose="02000505000000020003" pitchFamily="50" charset="0"/>
                <a:ea typeface="Calibri" panose="020F0502020204030204" pitchFamily="34" charset="0"/>
                <a:cs typeface="Segoe UI" panose="020B0502040204020203" pitchFamily="34" charset="0"/>
              </a:rPr>
              <a:t>Which did you use in science lessons and why?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9C43BB9-776F-43B1-A0ED-7B54D23BD47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3" y="195269"/>
            <a:ext cx="866775" cy="4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8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D12A33-A14D-4AF2-B575-F022E6CC7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349" y="451702"/>
            <a:ext cx="3529364" cy="24955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8C7259-7AB8-4AFF-9136-BEADBBC8A8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612"/>
          <a:stretch/>
        </p:blipFill>
        <p:spPr>
          <a:xfrm>
            <a:off x="8169935" y="3744620"/>
            <a:ext cx="3714750" cy="22506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811" y="182568"/>
            <a:ext cx="3167269" cy="2741481"/>
          </a:xfrm>
          <a:prstGeom prst="rect">
            <a:avLst/>
          </a:prstGeom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4068C5F1-6BAF-419E-A8D2-D966BEB42BFE}"/>
              </a:ext>
            </a:extLst>
          </p:cNvPr>
          <p:cNvSpPr txBox="1"/>
          <p:nvPr/>
        </p:nvSpPr>
        <p:spPr>
          <a:xfrm>
            <a:off x="5053159" y="201618"/>
            <a:ext cx="25908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Peppered Moth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8991445" y="182568"/>
            <a:ext cx="213360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Sloth - adaptations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 descr="Related imag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47" y="370661"/>
            <a:ext cx="3267868" cy="273694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8441811" y="2600014"/>
            <a:ext cx="3157690" cy="10149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sloth is well camouflaged and moves slowly which makes it difficult for predators to spot. This also means it uses little energy.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8162594" y="3734479"/>
            <a:ext cx="1206112" cy="54024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Giraffe- adaptations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8142512" y="5590831"/>
            <a:ext cx="3742173" cy="107310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0" i="0" dirty="0">
                <a:solidFill>
                  <a:srgbClr val="231F20"/>
                </a:solidFill>
                <a:effectLst/>
                <a:latin typeface="Letter-join Basic 32" panose="02000505000000020003" pitchFamily="50" charset="0"/>
              </a:rPr>
              <a:t>Over many years, giraffes were born with longer necks. These giraffes survived better than the giraffes with the shorter necks, and eventually all of the giraffes had long necks.</a:t>
            </a:r>
            <a:endParaRPr lang="en-GB" sz="1100" dirty="0">
              <a:effectLst/>
              <a:latin typeface="Letter-join Basic 32" panose="02000505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075" y="3221401"/>
            <a:ext cx="3626339" cy="3277135"/>
          </a:xfrm>
          <a:prstGeom prst="rect">
            <a:avLst/>
          </a:prstGeom>
        </p:spPr>
      </p:pic>
      <p:sp>
        <p:nvSpPr>
          <p:cNvPr id="36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4670575" y="2975547"/>
            <a:ext cx="2511337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Toucan- adaptations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4113075" y="5864387"/>
            <a:ext cx="3626339" cy="7995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toucan has a long, large bill to allow it to reach and cut fruit from branches which are too weak to support its weight.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6A37E34-53A4-4FF2-8205-7F21AC91A4D5}"/>
              </a:ext>
            </a:extLst>
          </p:cNvPr>
          <p:cNvSpPr txBox="1"/>
          <p:nvPr/>
        </p:nvSpPr>
        <p:spPr>
          <a:xfrm>
            <a:off x="1327468" y="295691"/>
            <a:ext cx="1763395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Darwin’s Finches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315" y="3181006"/>
            <a:ext cx="3581400" cy="2409825"/>
          </a:xfrm>
          <a:prstGeom prst="rect">
            <a:avLst/>
          </a:prstGeom>
        </p:spPr>
      </p:pic>
      <p:sp>
        <p:nvSpPr>
          <p:cNvPr id="41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307315" y="3150829"/>
            <a:ext cx="2511337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Flying frog - adaptations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307315" y="5491992"/>
            <a:ext cx="3581400" cy="100654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flying frog has fully webbed hands and feet and a flap of loose skin that stretches between its limbs, which allows it to glide from plant to plant.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494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Letter-join Basic 32</vt:lpstr>
      <vt:lpstr>Letter-join Plus 32</vt:lpstr>
      <vt:lpstr>Letter-join Print Plus 4</vt:lpstr>
      <vt:lpstr>Segoe UI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Gibson</dc:creator>
  <cp:lastModifiedBy>Tom Gibson</cp:lastModifiedBy>
  <cp:revision>18</cp:revision>
  <cp:lastPrinted>2022-06-28T11:44:09Z</cp:lastPrinted>
  <dcterms:created xsi:type="dcterms:W3CDTF">2021-12-13T21:40:19Z</dcterms:created>
  <dcterms:modified xsi:type="dcterms:W3CDTF">2022-06-28T11:44:22Z</dcterms:modified>
</cp:coreProperties>
</file>